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422" r:id="rId3"/>
    <p:sldId id="410" r:id="rId4"/>
    <p:sldId id="423" r:id="rId5"/>
    <p:sldId id="409" r:id="rId6"/>
    <p:sldId id="394" r:id="rId7"/>
    <p:sldId id="385" r:id="rId8"/>
    <p:sldId id="387" r:id="rId9"/>
    <p:sldId id="393" r:id="rId10"/>
    <p:sldId id="417" r:id="rId11"/>
    <p:sldId id="273" r:id="rId12"/>
    <p:sldId id="425" r:id="rId13"/>
    <p:sldId id="427" r:id="rId14"/>
    <p:sldId id="424" r:id="rId15"/>
    <p:sldId id="426" r:id="rId16"/>
    <p:sldId id="376" r:id="rId17"/>
    <p:sldId id="377" r:id="rId18"/>
    <p:sldId id="378" r:id="rId19"/>
    <p:sldId id="320" r:id="rId20"/>
    <p:sldId id="325" r:id="rId21"/>
    <p:sldId id="327" r:id="rId22"/>
    <p:sldId id="326" r:id="rId23"/>
    <p:sldId id="328" r:id="rId24"/>
    <p:sldId id="428" r:id="rId25"/>
    <p:sldId id="433" r:id="rId26"/>
    <p:sldId id="432" r:id="rId27"/>
    <p:sldId id="429" r:id="rId28"/>
    <p:sldId id="404" r:id="rId29"/>
    <p:sldId id="356" r:id="rId30"/>
    <p:sldId id="363" r:id="rId31"/>
    <p:sldId id="347" r:id="rId32"/>
    <p:sldId id="362" r:id="rId33"/>
    <p:sldId id="413" r:id="rId34"/>
    <p:sldId id="365" r:id="rId35"/>
    <p:sldId id="364" r:id="rId36"/>
    <p:sldId id="421" r:id="rId37"/>
    <p:sldId id="367" r:id="rId38"/>
    <p:sldId id="368" r:id="rId39"/>
    <p:sldId id="369" r:id="rId40"/>
    <p:sldId id="418" r:id="rId41"/>
    <p:sldId id="419" r:id="rId42"/>
    <p:sldId id="370" r:id="rId43"/>
    <p:sldId id="372" r:id="rId44"/>
    <p:sldId id="420" r:id="rId45"/>
    <p:sldId id="403" r:id="rId46"/>
    <p:sldId id="402" r:id="rId47"/>
    <p:sldId id="430" r:id="rId48"/>
    <p:sldId id="431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CC"/>
    <a:srgbClr val="FDAC35"/>
    <a:srgbClr val="FF6600"/>
    <a:srgbClr val="006600"/>
    <a:srgbClr val="009900"/>
    <a:srgbClr val="CC00FF"/>
    <a:srgbClr val="000099"/>
    <a:srgbClr val="CF7F3D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93143" autoAdjust="0"/>
  </p:normalViewPr>
  <p:slideViewPr>
    <p:cSldViewPr>
      <p:cViewPr varScale="1">
        <p:scale>
          <a:sx n="68" d="100"/>
          <a:sy n="68" d="100"/>
        </p:scale>
        <p:origin x="-18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2CCB2-A25B-411E-9064-98A497EFBD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67FD-C1BB-47A9-BD5F-11BB5B9B22C4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26E4A-6640-4CF4-8C1E-E9A7FBEEDEB2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A5D79-A7B3-4EB8-819B-6CDE79F67B49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ABE0-3FDC-4865-88CF-7BB8950A2DF2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AC-0DD6-44F4-A0B6-D2B735622BC7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5251-08F9-47A7-9CC7-DE38ED01B92D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6BCBE-7A57-47B8-9B83-A106C7C18F84}" type="datetime1">
              <a:rPr lang="en-US" smtClean="0"/>
              <a:t>11/30/2015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CAB4-6FEA-4D84-BA0B-9874F870DAFB}" type="datetime1">
              <a:rPr lang="en-US" smtClean="0"/>
              <a:t>11/30/2015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18EF-04FA-4B40-BE36-DC4A5E5A3DB1}" type="datetime1">
              <a:rPr lang="en-US" smtClean="0"/>
              <a:t>11/30/2015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B873-2FC8-4157-A967-262D66CA620C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1810-1A99-48F0-95BE-F7EE2D6240F3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B7841-6BAE-4825-90A3-46357141B611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9" y="1243720"/>
            <a:ext cx="4454610" cy="22692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2" y="3567929"/>
            <a:ext cx="4463231" cy="229654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278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179930" y="1146624"/>
            <a:ext cx="0" cy="605976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0839" y="819625"/>
            <a:ext cx="159818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l-GR" dirty="0" smtClean="0"/>
              <a:t>νββ</a:t>
            </a:r>
            <a:r>
              <a:rPr lang="en-US" dirty="0" smtClean="0"/>
              <a:t> spectrum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988833" y="5593555"/>
            <a:ext cx="0" cy="617511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9246" y="173294"/>
            <a:ext cx="328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Results</a:t>
            </a:r>
            <a:endParaRPr lang="en-US" sz="3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53422" y="2590800"/>
                <a:ext cx="4267200" cy="16789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  <a:p>
                <a:r>
                  <a:rPr lang="en-US" sz="1600" dirty="0"/>
                  <a:t>	</a:t>
                </a:r>
                <a:r>
                  <a:rPr lang="en-US" sz="1600" dirty="0" smtClean="0"/>
                  <a:t>Phys. Rev. C, Jan. 2014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1.6×10</a:t>
                </a:r>
                <a:r>
                  <a:rPr lang="en-US" sz="1600" b="1" baseline="30000" dirty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r>
                  <a:rPr lang="en-US" sz="1600" dirty="0" smtClean="0"/>
                  <a:t>	Effective </a:t>
                </a:r>
                <a:r>
                  <a:rPr lang="en-US" sz="1600" dirty="0"/>
                  <a:t>Majorana neutrino mass of</a:t>
                </a:r>
              </a:p>
              <a:p>
                <a:r>
                  <a:rPr lang="en-US" sz="1600" b="1" dirty="0" smtClean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140-380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sz="1600" b="1" dirty="0">
                    <a:solidFill>
                      <a:srgbClr val="0000CC"/>
                    </a:solidFill>
                  </a:rPr>
                  <a:t>	</a:t>
                </a:r>
                <a:r>
                  <a:rPr lang="en-US" sz="1600" dirty="0"/>
                  <a:t>Phys. </a:t>
                </a:r>
                <a:r>
                  <a:rPr lang="en-US" sz="1600" dirty="0" smtClean="0"/>
                  <a:t>Rev., July 2012</a:t>
                </a:r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422" y="2590800"/>
                <a:ext cx="4267200" cy="1678986"/>
              </a:xfrm>
              <a:prstGeom prst="rect">
                <a:avLst/>
              </a:prstGeom>
              <a:blipFill rotWithShape="1">
                <a:blip r:embed="rId4"/>
                <a:stretch>
                  <a:fillRect b="-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334000" y="3657600"/>
            <a:ext cx="350594" cy="152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43532" y="5943600"/>
            <a:ext cx="2870979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Zoom into region of interest</a:t>
            </a:r>
          </a:p>
          <a:p>
            <a:r>
              <a:rPr lang="en-US" dirty="0" smtClean="0"/>
              <a:t>(where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l-GR" dirty="0" smtClean="0">
                <a:solidFill>
                  <a:srgbClr val="FF0000"/>
                </a:solidFill>
              </a:rPr>
              <a:t>νββ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peak would be)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01342" y="4495800"/>
                <a:ext cx="346165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342" y="4495800"/>
                <a:ext cx="346165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585" t="-4348" b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1"/>
            <a:ext cx="4569202" cy="5410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91000" y="73074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609600"/>
            <a:ext cx="9069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Successor to EXO-200:  ~5-ton liquid Xe TPC 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5814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90800" y="3886200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nEXO </a:t>
            </a:r>
            <a:r>
              <a:rPr lang="en-US" dirty="0" err="1" smtClean="0"/>
              <a:t>collab</a:t>
            </a:r>
            <a:r>
              <a:rPr lang="en-US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10200" y="2209800"/>
            <a:ext cx="3733800" cy="3887549"/>
          </a:xfrm>
        </p:spPr>
        <p:txBody>
          <a:bodyPr>
            <a:normAutofit/>
          </a:bodyPr>
          <a:lstStyle/>
          <a:p>
            <a:r>
              <a:rPr lang="en-US" sz="2800" dirty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could determine mass hierarchy</a:t>
            </a:r>
          </a:p>
          <a:p>
            <a:r>
              <a:rPr lang="en-US" sz="2800" dirty="0" smtClean="0"/>
              <a:t>nEXO will probe full Inverted Hierarchy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1145232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1145232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I</a:t>
            </a:r>
            <a:r>
              <a:rPr lang="en-US" sz="2400" dirty="0" smtClean="0">
                <a:solidFill>
                  <a:srgbClr val="0000CC"/>
                </a:solidFill>
              </a:rPr>
              <a:t>H</a:t>
            </a:r>
            <a:endParaRPr lang="en-US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0800" y="2514600"/>
            <a:ext cx="21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General Ba tagging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6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16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625005" cy="5838908"/>
            <a:chOff x="3438658" y="513431"/>
            <a:chExt cx="2625005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/>
                <a:t>fiber</a:t>
              </a:r>
              <a:endParaRPr lang="en-US" sz="2000" b="1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705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/>
                <a:t>laser</a:t>
              </a:r>
              <a:endParaRPr lang="en-US" sz="2000" b="1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</a:t>
            </a:r>
            <a:r>
              <a:rPr lang="en-US" sz="2800" b="1" baseline="30000" dirty="0" smtClean="0"/>
              <a:t>+</a:t>
            </a:r>
            <a:r>
              <a:rPr lang="en-US" sz="2800" dirty="0" smtClean="0"/>
              <a:t>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543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78442" y="2336292"/>
            <a:ext cx="8229600" cy="9079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Ba/Ba+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1251602" cy="1745656"/>
          </a:xfrm>
          <a:prstGeom prst="rect">
            <a:avLst/>
          </a:prstGeom>
          <a:ln w="31750">
            <a:solidFill>
              <a:srgbClr val="0066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611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Spectroscopy of Ba and Ba+ in SXe</a:t>
            </a:r>
          </a:p>
          <a:p>
            <a:pPr lvl="1"/>
            <a:r>
              <a:rPr lang="en-US" dirty="0" smtClean="0"/>
              <a:t>Imaging single Ba atoms in </a:t>
            </a:r>
            <a:r>
              <a:rPr lang="en-US" dirty="0"/>
              <a:t>SXe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utline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53400" y="171782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823949" y="1952176"/>
            <a:ext cx="384881" cy="13933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ghtning Bolt 2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848600" y="2380091"/>
            <a:ext cx="152400" cy="51550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848600" y="2364647"/>
            <a:ext cx="381000" cy="43362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848600" y="1818459"/>
            <a:ext cx="152400" cy="55680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839892" y="1984738"/>
            <a:ext cx="381000" cy="39052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7839892" y="2348081"/>
            <a:ext cx="465908" cy="27181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916714" y="577459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Ba</a:t>
            </a:r>
            <a:r>
              <a:rPr lang="en-US" b="1" i="1" baseline="30000" dirty="0" smtClean="0"/>
              <a:t>+</a:t>
            </a:r>
            <a:r>
              <a:rPr lang="en-US" b="1" i="1" dirty="0" smtClean="0"/>
              <a:t> ions escape through small hole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0984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2590800" y="204760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42943" y="188867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2389003" y="258100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1524" y="263869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47609" y="336669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69231" y="286620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12272" y="28607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783" y="28607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-2372675" y="425740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-1011077" y="404267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574768" y="258100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077074">
            <a:off x="498568" y="313399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-94502" y="286620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247991" y="286620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552792" y="286892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859765" y="28773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-399303" y="288770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-698861" y="286892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-1011077" y="28773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78846" y="244492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260359" y="196514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1199400" y="188867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665" y="18961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 rot="10800000" flipH="1">
            <a:off x="1260359" y="399318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154665" y="49504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99400" y="479804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18360" y="342173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74832" y="76200"/>
            <a:ext cx="3304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Acceleration</a:t>
            </a:r>
          </a:p>
        </p:txBody>
      </p:sp>
      <p:sp>
        <p:nvSpPr>
          <p:cNvPr id="32" name="Lightning Bolt 31"/>
          <p:cNvSpPr/>
          <p:nvPr/>
        </p:nvSpPr>
        <p:spPr>
          <a:xfrm rot="17673993">
            <a:off x="1058397" y="298998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0800000">
            <a:off x="1611367" y="3152636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0800000" flipV="1">
            <a:off x="1623943" y="3121610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0800000" flipV="1">
            <a:off x="1611366" y="3248295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 rot="10800000">
            <a:off x="1623943" y="3269529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92902" y="3412443"/>
            <a:ext cx="1668571" cy="47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42961" y="3420967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6058" y="3252839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6058" y="3121610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92514" y="3568071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42961" y="3689299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76800" y="838200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876800" y="4431076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06266" y="838200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06266" y="5777228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153400" y="5777228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53400" y="838200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600300" y="2275989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2000 V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46830" y="2271896"/>
            <a:ext cx="72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</a:rPr>
              <a:t>0 V</a:t>
            </a:r>
            <a:endParaRPr lang="en-US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x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</a:t>
            </a:r>
            <a:r>
              <a:rPr lang="en-US" sz="2400" dirty="0" smtClean="0"/>
              <a:t>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</a:t>
            </a:r>
            <a:r>
              <a:rPr lang="en-US" sz="2400" dirty="0" smtClean="0"/>
              <a:t>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</a:t>
            </a:r>
            <a:r>
              <a:rPr lang="en-US" sz="2400" dirty="0" smtClean="0"/>
              <a:t>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90476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1219162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2165551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cross-sectional</a:t>
            </a:r>
            <a:r>
              <a:rPr lang="en-US" i="1" dirty="0" smtClean="0"/>
              <a:t> </a:t>
            </a:r>
            <a:r>
              <a:rPr lang="en-US" sz="2400" i="1" dirty="0" smtClean="0"/>
              <a:t>side view</a:t>
            </a:r>
            <a:endParaRPr lang="en-US" sz="2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6A5E3-EF84-4B2A-AA6B-0C741188D1F3}" type="slidenum">
              <a:rPr lang="en-US" smtClean="0"/>
              <a:t>27</a:t>
            </a:fld>
            <a:endParaRPr lang="en-US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772355" y="576087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Image is from </a:t>
            </a:r>
            <a:r>
              <a:rPr lang="en-US" sz="2400" i="1" dirty="0" smtClean="0"/>
              <a:t>above</a:t>
            </a:r>
            <a:endParaRPr lang="en-US" sz="2400" i="1" dirty="0"/>
          </a:p>
        </p:txBody>
      </p:sp>
      <p:sp>
        <p:nvSpPr>
          <p:cNvPr id="11" name="Right Arrow 10"/>
          <p:cNvSpPr/>
          <p:nvPr/>
        </p:nvSpPr>
        <p:spPr>
          <a:xfrm>
            <a:off x="5029200" y="27217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80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</a:t>
            </a:r>
            <a:r>
              <a:rPr lang="en-US" sz="2400" dirty="0" smtClean="0"/>
              <a:t>fringes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260579" y="5614070"/>
            <a:ext cx="290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xxx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813089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73267" y="523083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51170" y="89628"/>
            <a:ext cx="6426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rebuchet MS" panose="020B0603020202020204" pitchFamily="34" charset="0"/>
                <a:cs typeface="Tunga" panose="020B0502040204020203" pitchFamily="34" charset="0"/>
              </a:rPr>
              <a:t>Ba/Ba</a:t>
            </a:r>
            <a:r>
              <a:rPr lang="en-US" sz="4000" b="1" baseline="30000" dirty="0" smtClean="0">
                <a:latin typeface="Trebuchet MS" panose="020B0603020202020204" pitchFamily="34" charset="0"/>
                <a:cs typeface="Tunga" panose="020B0502040204020203" pitchFamily="34" charset="0"/>
              </a:rPr>
              <a:t>+</a:t>
            </a:r>
            <a:r>
              <a:rPr lang="en-US" sz="4000" b="1" dirty="0" smtClean="0">
                <a:latin typeface="Trebuchet MS" panose="020B0603020202020204" pitchFamily="34" charset="0"/>
                <a:cs typeface="Tunga" panose="020B0502040204020203" pitchFamily="34" charset="0"/>
              </a:rPr>
              <a:t> vacuum transitions</a:t>
            </a:r>
            <a:endParaRPr lang="en-US" sz="4000" b="1" dirty="0">
              <a:latin typeface="Trebuchet MS" panose="020B0603020202020204" pitchFamily="34" charset="0"/>
              <a:cs typeface="Tunga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8306" y="2552129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6p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P</a:t>
            </a:r>
            <a:r>
              <a:rPr lang="en-US" sz="1400" baseline="-25000" dirty="0" smtClean="0"/>
              <a:t>3/2</a:t>
            </a:r>
            <a:endParaRPr lang="en-US" sz="14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60890" y="2807124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6p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P</a:t>
            </a:r>
            <a:r>
              <a:rPr lang="en-US" sz="1400" baseline="-25000" dirty="0"/>
              <a:t>1</a:t>
            </a:r>
            <a:r>
              <a:rPr lang="en-US" sz="1400" baseline="-25000" dirty="0" smtClean="0"/>
              <a:t>/2</a:t>
            </a:r>
            <a:endParaRPr lang="en-US" sz="14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8342947" y="367051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5d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D</a:t>
            </a:r>
            <a:r>
              <a:rPr lang="en-US" sz="1400" baseline="-25000" dirty="0"/>
              <a:t>5</a:t>
            </a:r>
            <a:r>
              <a:rPr lang="en-US" sz="1400" baseline="-25000" dirty="0" smtClean="0"/>
              <a:t>/2</a:t>
            </a:r>
            <a:endParaRPr lang="en-US" sz="14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8342947" y="4041858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5d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3/2</a:t>
            </a:r>
            <a:endParaRPr lang="en-US" sz="14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4564550" y="4636068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1/2</a:t>
            </a:r>
            <a:endParaRPr lang="en-US" sz="1400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53084" y="2803145"/>
            <a:ext cx="0" cy="1986812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681684" y="3012084"/>
            <a:ext cx="0" cy="1788467"/>
          </a:xfrm>
          <a:prstGeom prst="straightConnector1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979349" y="3050238"/>
            <a:ext cx="1440809" cy="114550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149208" y="2803145"/>
            <a:ext cx="1317584" cy="1021257"/>
          </a:xfrm>
          <a:prstGeom prst="straightConnector1">
            <a:avLst/>
          </a:prstGeom>
          <a:ln w="38100">
            <a:solidFill>
              <a:srgbClr val="FF66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48200" y="3581234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455.5 nm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536974" y="4217737"/>
            <a:ext cx="94002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493.4 nm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39584" y="3758720"/>
            <a:ext cx="9215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649.7 nm</a:t>
            </a:r>
            <a:endParaRPr 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675644" y="4530928"/>
            <a:ext cx="8980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585.4 nm</a:t>
            </a:r>
            <a:endParaRPr lang="en-US" sz="1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805903" y="3141828"/>
            <a:ext cx="9525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614.2 nm</a:t>
            </a:r>
            <a:endParaRPr lang="en-US" sz="1400" b="1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5293783" y="483870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428547" y="3895724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293783" y="2770622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93783" y="300990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28547" y="4203501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914130" y="2803145"/>
            <a:ext cx="1672554" cy="1313893"/>
          </a:xfrm>
          <a:prstGeom prst="straightConnector1">
            <a:avLst/>
          </a:prstGeom>
          <a:ln w="38100">
            <a:solidFill>
              <a:srgbClr val="FEDA0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331334" y="1687598"/>
            <a:ext cx="753732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CC"/>
                </a:solidFill>
              </a:rPr>
              <a:t>Ba</a:t>
            </a:r>
            <a:r>
              <a:rPr lang="en-US" sz="3200" b="1" baseline="30000" dirty="0" smtClean="0">
                <a:solidFill>
                  <a:srgbClr val="0000CC"/>
                </a:solidFill>
              </a:rPr>
              <a:t>+</a:t>
            </a:r>
            <a:endParaRPr lang="en-US" sz="3200" b="1" dirty="0">
              <a:solidFill>
                <a:srgbClr val="0000CC"/>
              </a:solidFill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7227706" y="3887452"/>
            <a:ext cx="478172" cy="788565"/>
          </a:xfrm>
          <a:custGeom>
            <a:avLst/>
            <a:gdLst>
              <a:gd name="connsiteX0" fmla="*/ 16778 w 478172"/>
              <a:gd name="connsiteY0" fmla="*/ 0 h 788565"/>
              <a:gd name="connsiteX1" fmla="*/ 8389 w 478172"/>
              <a:gd name="connsiteY1" fmla="*/ 100668 h 788565"/>
              <a:gd name="connsiteX2" fmla="*/ 0 w 478172"/>
              <a:gd name="connsiteY2" fmla="*/ 167780 h 788565"/>
              <a:gd name="connsiteX3" fmla="*/ 8389 w 478172"/>
              <a:gd name="connsiteY3" fmla="*/ 343948 h 788565"/>
              <a:gd name="connsiteX4" fmla="*/ 41945 w 478172"/>
              <a:gd name="connsiteY4" fmla="*/ 419449 h 788565"/>
              <a:gd name="connsiteX5" fmla="*/ 92279 w 478172"/>
              <a:gd name="connsiteY5" fmla="*/ 453005 h 788565"/>
              <a:gd name="connsiteX6" fmla="*/ 142613 w 478172"/>
              <a:gd name="connsiteY6" fmla="*/ 469783 h 788565"/>
              <a:gd name="connsiteX7" fmla="*/ 201336 w 478172"/>
              <a:gd name="connsiteY7" fmla="*/ 545284 h 788565"/>
              <a:gd name="connsiteX8" fmla="*/ 209725 w 478172"/>
              <a:gd name="connsiteY8" fmla="*/ 570451 h 788565"/>
              <a:gd name="connsiteX9" fmla="*/ 218114 w 478172"/>
              <a:gd name="connsiteY9" fmla="*/ 629174 h 788565"/>
              <a:gd name="connsiteX10" fmla="*/ 226503 w 478172"/>
              <a:gd name="connsiteY10" fmla="*/ 671119 h 788565"/>
              <a:gd name="connsiteX11" fmla="*/ 293615 w 478172"/>
              <a:gd name="connsiteY11" fmla="*/ 755009 h 788565"/>
              <a:gd name="connsiteX12" fmla="*/ 385893 w 478172"/>
              <a:gd name="connsiteY12" fmla="*/ 763398 h 788565"/>
              <a:gd name="connsiteX13" fmla="*/ 436227 w 478172"/>
              <a:gd name="connsiteY13" fmla="*/ 780176 h 788565"/>
              <a:gd name="connsiteX14" fmla="*/ 461394 w 478172"/>
              <a:gd name="connsiteY14" fmla="*/ 788565 h 788565"/>
              <a:gd name="connsiteX15" fmla="*/ 478172 w 478172"/>
              <a:gd name="connsiteY15" fmla="*/ 788565 h 7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8172" h="788565">
                <a:moveTo>
                  <a:pt x="16778" y="0"/>
                </a:moveTo>
                <a:cubicBezTo>
                  <a:pt x="13982" y="33556"/>
                  <a:pt x="11740" y="67163"/>
                  <a:pt x="8389" y="100668"/>
                </a:cubicBezTo>
                <a:cubicBezTo>
                  <a:pt x="6146" y="123101"/>
                  <a:pt x="0" y="145235"/>
                  <a:pt x="0" y="167780"/>
                </a:cubicBezTo>
                <a:cubicBezTo>
                  <a:pt x="0" y="226569"/>
                  <a:pt x="1897" y="285518"/>
                  <a:pt x="8389" y="343948"/>
                </a:cubicBezTo>
                <a:cubicBezTo>
                  <a:pt x="10023" y="358657"/>
                  <a:pt x="25808" y="405329"/>
                  <a:pt x="41945" y="419449"/>
                </a:cubicBezTo>
                <a:cubicBezTo>
                  <a:pt x="57120" y="432728"/>
                  <a:pt x="73149" y="446628"/>
                  <a:pt x="92279" y="453005"/>
                </a:cubicBezTo>
                <a:lnTo>
                  <a:pt x="142613" y="469783"/>
                </a:lnTo>
                <a:cubicBezTo>
                  <a:pt x="164328" y="491498"/>
                  <a:pt x="191302" y="515181"/>
                  <a:pt x="201336" y="545284"/>
                </a:cubicBezTo>
                <a:lnTo>
                  <a:pt x="209725" y="570451"/>
                </a:lnTo>
                <a:cubicBezTo>
                  <a:pt x="212521" y="590025"/>
                  <a:pt x="214863" y="609670"/>
                  <a:pt x="218114" y="629174"/>
                </a:cubicBezTo>
                <a:cubicBezTo>
                  <a:pt x="220458" y="643239"/>
                  <a:pt x="222751" y="657363"/>
                  <a:pt x="226503" y="671119"/>
                </a:cubicBezTo>
                <a:cubicBezTo>
                  <a:pt x="236154" y="706507"/>
                  <a:pt x="243962" y="750495"/>
                  <a:pt x="293615" y="755009"/>
                </a:cubicBezTo>
                <a:lnTo>
                  <a:pt x="385893" y="763398"/>
                </a:lnTo>
                <a:lnTo>
                  <a:pt x="436227" y="780176"/>
                </a:lnTo>
                <a:cubicBezTo>
                  <a:pt x="444616" y="782972"/>
                  <a:pt x="452551" y="788565"/>
                  <a:pt x="461394" y="788565"/>
                </a:cubicBezTo>
                <a:lnTo>
                  <a:pt x="478172" y="78856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053131" y="1649493"/>
            <a:ext cx="617477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Ba</a:t>
            </a:r>
            <a:endParaRPr lang="en-US" sz="3200" b="1" dirty="0">
              <a:solidFill>
                <a:srgbClr val="0099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1616943" y="2650115"/>
            <a:ext cx="13505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93630" y="4819632"/>
            <a:ext cx="11595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10331" y="397829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10331" y="428309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510331" y="437162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931058" y="2677108"/>
            <a:ext cx="786281" cy="2112848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2670608" y="2705291"/>
            <a:ext cx="0" cy="1575716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802148" y="2705291"/>
            <a:ext cx="0" cy="1666335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2935411" y="2706020"/>
            <a:ext cx="188789" cy="1245207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9280" y="3541236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553.5 nm</a:t>
            </a:r>
            <a:endParaRPr lang="en-US" sz="14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2933334" y="3239522"/>
            <a:ext cx="10290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</a:t>
            </a:r>
            <a:endParaRPr lang="en-US" sz="14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43710" y="463606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825502" y="2491237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510331" y="3493149"/>
            <a:ext cx="291817" cy="88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557831" y="3437853"/>
            <a:ext cx="990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717339" y="3050238"/>
            <a:ext cx="990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1107.6 nm</a:t>
            </a:r>
            <a:endParaRPr lang="en-US" sz="1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447867" y="3766637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3411668" y="4195746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912155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8" y="3810000"/>
            <a:ext cx="1749747" cy="1298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1851" y="76200"/>
            <a:ext cx="20890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 smtClean="0"/>
              <a:t>Neutrinos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524001"/>
            <a:ext cx="3571779" cy="34217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8126" y="1101881"/>
            <a:ext cx="380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First indications:</a:t>
            </a:r>
            <a:r>
              <a:rPr lang="en-US" b="1" dirty="0" smtClean="0">
                <a:solidFill>
                  <a:srgbClr val="0000CC"/>
                </a:solidFill>
              </a:rPr>
              <a:t>  beta decay spectrum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98" y="1471213"/>
            <a:ext cx="2974634" cy="1902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810000"/>
            <a:ext cx="2224755" cy="1495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5562600"/>
            <a:ext cx="5683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Interact only via Weak Force (and Gravity)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Very small mass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5931186" y="46288"/>
            <a:ext cx="3159292" cy="1680559"/>
          </a:xfrm>
          <a:prstGeom prst="rect">
            <a:avLst/>
          </a:prstGeom>
          <a:solidFill>
            <a:srgbClr val="006600">
              <a:alpha val="34902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60" y="3369068"/>
            <a:ext cx="2649759" cy="32733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0898" y="3369947"/>
            <a:ext cx="378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Franck-Condon Principle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45356" y="46288"/>
            <a:ext cx="2107693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Barium in vacuum</a:t>
            </a:r>
            <a:endParaRPr lang="en-US" sz="2000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738531" y="605448"/>
            <a:ext cx="11710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8738" y="1590964"/>
            <a:ext cx="8313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12336" y="106995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336" y="125651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12336" y="134505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989659" y="639116"/>
            <a:ext cx="0" cy="942607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538670" y="625737"/>
            <a:ext cx="0" cy="7193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670210" y="625737"/>
            <a:ext cx="0" cy="608339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803475" y="626467"/>
            <a:ext cx="0" cy="44348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53589" y="946437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CC"/>
                </a:solidFill>
              </a:rPr>
              <a:t>553.5 nm</a:t>
            </a:r>
            <a:endParaRPr lang="en-US" sz="1400" b="1" dirty="0">
              <a:solidFill>
                <a:srgbClr val="0000C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8561" y="141907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5947090" y="446570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8194079" y="903065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8194079" y="1135097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5" name="Oval 4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646828" y="4435869"/>
            <a:ext cx="0" cy="1786038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932883" y="4791773"/>
            <a:ext cx="0" cy="1042671"/>
          </a:xfrm>
          <a:prstGeom prst="straightConnector1">
            <a:avLst/>
          </a:prstGeom>
          <a:ln w="5715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697616" y="4435869"/>
            <a:ext cx="255874" cy="3559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124" name="Rectangle 123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0898" y="3692363"/>
            <a:ext cx="5371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Changes in vibrational states can cause </a:t>
            </a:r>
            <a:r>
              <a:rPr lang="en-US" b="1" i="1" dirty="0" smtClean="0"/>
              <a:t>shifts</a:t>
            </a:r>
            <a:r>
              <a:rPr lang="en-US" dirty="0" smtClean="0"/>
              <a:t> between excitation and fluorescence, as well as </a:t>
            </a:r>
            <a:r>
              <a:rPr lang="en-US" b="1" i="1" dirty="0" smtClean="0"/>
              <a:t>broadening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i="1" dirty="0" smtClean="0"/>
              <a:t>Crossing</a:t>
            </a:r>
            <a:r>
              <a:rPr lang="en-US" dirty="0" smtClean="0"/>
              <a:t> of these energy curves can lead to significant non-radiative decay channels.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220898" y="2174821"/>
            <a:ext cx="2464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Van Der Waals Forces</a:t>
            </a:r>
            <a:endParaRPr lang="en-US" sz="20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213651" y="2511968"/>
            <a:ext cx="787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Induced dipole-dipole between nearby atoms (or ion w/ nearby atom).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79571" y="413312"/>
            <a:ext cx="3469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 general,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Excitation is broadened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Fluorescence is shifted and broadened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3" y="2781185"/>
            <a:ext cx="4201112" cy="27912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78" y="2939534"/>
            <a:ext cx="3886200" cy="2334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2614" y="2458019"/>
            <a:ext cx="22379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Example:</a:t>
            </a:r>
            <a:r>
              <a:rPr lang="en-US" dirty="0" smtClean="0"/>
              <a:t>  </a:t>
            </a:r>
          </a:p>
          <a:p>
            <a:pPr algn="ctr"/>
            <a:r>
              <a:rPr lang="en-US" b="1" dirty="0" smtClean="0"/>
              <a:t>Barium in solid </a:t>
            </a:r>
            <a:r>
              <a:rPr lang="en-US" b="1" dirty="0" smtClean="0">
                <a:solidFill>
                  <a:srgbClr val="009900"/>
                </a:solidFill>
              </a:rPr>
              <a:t>Argon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5567263"/>
            <a:ext cx="338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 measured in Brian </a:t>
            </a:r>
            <a:r>
              <a:rPr lang="en-US" i="1" dirty="0" err="1" smtClean="0"/>
              <a:t>Mong’s</a:t>
            </a:r>
            <a:r>
              <a:rPr lang="en-US" i="1" dirty="0" smtClean="0"/>
              <a:t> thesis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252476" y="5615464"/>
            <a:ext cx="309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* L</a:t>
            </a:r>
            <a:r>
              <a:rPr lang="en-US" i="1" dirty="0"/>
              <a:t>. Balling and </a:t>
            </a:r>
            <a:r>
              <a:rPr lang="en-US" i="1" dirty="0" smtClean="0"/>
              <a:t>J. Wright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5996" y="2531082"/>
            <a:ext cx="227376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Barium in solid </a:t>
            </a:r>
            <a:r>
              <a:rPr lang="en-US" b="1" dirty="0" smtClean="0">
                <a:solidFill>
                  <a:srgbClr val="0000CC"/>
                </a:solidFill>
              </a:rPr>
              <a:t>Xenon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179" name="Rectangle 178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89387"/>
            <a:ext cx="4724400" cy="407524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048000" y="2906113"/>
            <a:ext cx="0" cy="14478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78393" y="2536781"/>
            <a:ext cx="133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filter cut-off</a:t>
            </a:r>
            <a:endParaRPr lang="en-US" b="1" i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28800" y="1660787"/>
            <a:ext cx="0" cy="1447800"/>
          </a:xfrm>
          <a:prstGeom prst="straightConnector1">
            <a:avLst/>
          </a:prstGeom>
          <a:ln w="38100">
            <a:solidFill>
              <a:srgbClr val="0099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04031" y="12914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9900"/>
                </a:solidFill>
              </a:rPr>
              <a:t>laser</a:t>
            </a:r>
            <a:endParaRPr lang="en-US" b="1" i="1" dirty="0">
              <a:solidFill>
                <a:srgbClr val="0099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381000"/>
            <a:ext cx="225183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Barium in solid xenon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091599" y="1572554"/>
            <a:ext cx="0" cy="1447800"/>
          </a:xfrm>
          <a:prstGeom prst="straightConnector1">
            <a:avLst/>
          </a:prstGeom>
          <a:ln w="38100">
            <a:solidFill>
              <a:srgbClr val="FF66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32105" y="1203104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6600"/>
                </a:solidFill>
              </a:rPr>
              <a:t>main fluorescence</a:t>
            </a:r>
            <a:endParaRPr lang="en-US" b="1" i="1" dirty="0">
              <a:solidFill>
                <a:srgbClr val="FF66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183005" y="3020354"/>
            <a:ext cx="12083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17258" y="4271016"/>
            <a:ext cx="1174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98515" y="3596118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8515" y="3782678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98515" y="3871213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438179" y="3053418"/>
            <a:ext cx="0" cy="1153189"/>
          </a:xfrm>
          <a:prstGeom prst="straightConnector1">
            <a:avLst/>
          </a:prstGeom>
          <a:ln w="3810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47781" y="3557678"/>
            <a:ext cx="9289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555 nm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7081" y="409912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5440749" y="2866465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6s6p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P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8280258" y="3429228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280258" y="3661260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632312" y="3108587"/>
            <a:ext cx="0" cy="1098020"/>
          </a:xfrm>
          <a:prstGeom prst="straightConnector1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01981" y="3162155"/>
            <a:ext cx="9289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590 nm</a:t>
            </a:r>
            <a:endParaRPr 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0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82" name="Rectangle 81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687853" y="2133600"/>
            <a:ext cx="3757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Non-radiative decays</a:t>
            </a:r>
            <a:endParaRPr lang="en-US" sz="3200" b="1" dirty="0"/>
          </a:p>
        </p:txBody>
      </p:sp>
      <p:sp>
        <p:nvSpPr>
          <p:cNvPr id="84" name="Rectangle 83"/>
          <p:cNvSpPr/>
          <p:nvPr/>
        </p:nvSpPr>
        <p:spPr>
          <a:xfrm>
            <a:off x="5931186" y="46288"/>
            <a:ext cx="3159292" cy="1680559"/>
          </a:xfrm>
          <a:prstGeom prst="rect">
            <a:avLst/>
          </a:prstGeom>
          <a:solidFill>
            <a:srgbClr val="006600">
              <a:alpha val="34902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445356" y="46288"/>
            <a:ext cx="2107693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Barium in vacuum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6738531" y="605448"/>
            <a:ext cx="11710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768738" y="1590964"/>
            <a:ext cx="8313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312336" y="106995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12336" y="125651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312336" y="134505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6989659" y="639116"/>
            <a:ext cx="0" cy="942607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7538670" y="625737"/>
            <a:ext cx="0" cy="7193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7670210" y="625737"/>
            <a:ext cx="0" cy="608339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7803475" y="626467"/>
            <a:ext cx="0" cy="44348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053589" y="946437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CC"/>
                </a:solidFill>
              </a:rPr>
              <a:t>553.5 nm</a:t>
            </a:r>
            <a:endParaRPr lang="en-US" sz="1400" b="1" dirty="0">
              <a:solidFill>
                <a:srgbClr val="0000CC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68561" y="141907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97" name="TextBox 96"/>
          <p:cNvSpPr txBox="1"/>
          <p:nvPr/>
        </p:nvSpPr>
        <p:spPr>
          <a:xfrm>
            <a:off x="5947090" y="446570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sp>
        <p:nvSpPr>
          <p:cNvPr id="98" name="TextBox 97"/>
          <p:cNvSpPr txBox="1"/>
          <p:nvPr/>
        </p:nvSpPr>
        <p:spPr>
          <a:xfrm>
            <a:off x="8194079" y="903065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99" name="TextBox 98"/>
          <p:cNvSpPr txBox="1"/>
          <p:nvPr/>
        </p:nvSpPr>
        <p:spPr>
          <a:xfrm>
            <a:off x="8194079" y="1135097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100" name="TextBox 99"/>
          <p:cNvSpPr txBox="1"/>
          <p:nvPr/>
        </p:nvSpPr>
        <p:spPr>
          <a:xfrm>
            <a:off x="479240" y="2893367"/>
            <a:ext cx="80563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Out of P-state will cause decrease in </a:t>
            </a:r>
            <a:r>
              <a:rPr lang="en-US" sz="2400" b="1" i="1" dirty="0" smtClean="0"/>
              <a:t>fluorescence efficiency:</a:t>
            </a:r>
          </a:p>
          <a:p>
            <a:pPr marL="342900" indent="-342900">
              <a:buFontTx/>
              <a:buChar char="-"/>
            </a:pPr>
            <a:endParaRPr lang="en-US" sz="2400" b="1" i="1" dirty="0"/>
          </a:p>
          <a:p>
            <a:pPr marL="342900" indent="-342900">
              <a:buFontTx/>
              <a:buChar char="-"/>
            </a:pPr>
            <a:endParaRPr lang="en-US" sz="2400" b="1" i="1" dirty="0" smtClean="0"/>
          </a:p>
          <a:p>
            <a:pPr marL="342900" indent="-342900">
              <a:buFontTx/>
              <a:buChar char="-"/>
            </a:pPr>
            <a:endParaRPr lang="en-US" sz="2400" b="1" i="1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Out of D-states can help re-populate ground state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895600" y="3466011"/>
                <a:ext cx="2914452" cy="72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1" smtClean="0">
                          <a:latin typeface="Cambria Math"/>
                        </a:rPr>
                        <m:t>ε</m:t>
                      </m:r>
                      <m:r>
                        <a:rPr lang="en-US" sz="2000" b="0" i="1" baseline="-25000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𝑝h𝑜𝑡𝑜𝑛𝑠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𝑎𝑏𝑠𝑜𝑟𝑏𝑒𝑑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𝑝h𝑜𝑡𝑜𝑛𝑠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𝑒𝑚𝑖𝑡𝑡𝑒𝑑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466011"/>
                <a:ext cx="2914452" cy="7285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420430" y="5029199"/>
            <a:ext cx="572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Forbidden decays can become stronger in a solid matrix, e.g., parity-forbidden D -&gt; S decay in barium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433848" y="5943600"/>
            <a:ext cx="5385853" cy="7078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Decay rates can be different from vacuum values, affecting fluorescence vs. time</a:t>
            </a:r>
            <a:endParaRPr lang="en-US" sz="2000" b="1" dirty="0"/>
          </a:p>
        </p:txBody>
      </p:sp>
      <p:sp>
        <p:nvSpPr>
          <p:cNvPr id="103" name="Right Arrow 102"/>
          <p:cNvSpPr/>
          <p:nvPr/>
        </p:nvSpPr>
        <p:spPr>
          <a:xfrm>
            <a:off x="731935" y="6145143"/>
            <a:ext cx="49188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9738493">
            <a:off x="-1514687" y="1848448"/>
            <a:ext cx="11063051" cy="10213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10800000">
            <a:off x="1860419" y="-856622"/>
            <a:ext cx="2311701" cy="4406054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434705">
            <a:off x="2511905" y="2971847"/>
            <a:ext cx="653030" cy="5823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81975" y="525461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 = 1.77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087620" y="2888671"/>
            <a:ext cx="1655311" cy="184768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016293" y="29429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77175" y="29429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05775" y="2997239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800474" y="29048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20263" y="2888670"/>
            <a:ext cx="1340978" cy="0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63463" y="2282818"/>
            <a:ext cx="1073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 atoms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56218" y="2630637"/>
            <a:ext cx="486713" cy="2827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9738493">
            <a:off x="-764245" y="2607636"/>
            <a:ext cx="11489914" cy="2922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761279" y="2997239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792753" y="3073440"/>
            <a:ext cx="3586949" cy="1292696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9850" y="4177400"/>
            <a:ext cx="1626792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sapphire</a:t>
            </a:r>
          </a:p>
          <a:p>
            <a:pPr algn="ctr"/>
            <a:r>
              <a:rPr lang="en-US" sz="3200" dirty="0" smtClean="0"/>
              <a:t>window</a:t>
            </a:r>
            <a:endParaRPr lang="en-US" sz="32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379702" y="4343971"/>
            <a:ext cx="2590799" cy="0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235999" y="4267771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73439" y="434397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laser</a:t>
            </a:r>
            <a:endParaRPr lang="en-US" sz="28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945644" y="3235976"/>
            <a:ext cx="213052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solid xenon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76200"/>
            <a:ext cx="1528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(side view)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648201" y="5943600"/>
            <a:ext cx="4345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0000CC"/>
                </a:solidFill>
              </a:rPr>
              <a:t>Focusing the laser</a:t>
            </a:r>
            <a:r>
              <a:rPr lang="en-US" sz="2000" dirty="0" smtClean="0"/>
              <a:t> effectively reduces number of atoms being observed.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23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5"/>
          <a:stretch/>
        </p:blipFill>
        <p:spPr>
          <a:xfrm>
            <a:off x="4615301" y="1275653"/>
            <a:ext cx="3975388" cy="3351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5"/>
          <a:stretch/>
        </p:blipFill>
        <p:spPr>
          <a:xfrm>
            <a:off x="504366" y="1287934"/>
            <a:ext cx="3975388" cy="33513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9701" y="751966"/>
            <a:ext cx="1544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No deposit</a:t>
            </a:r>
          </a:p>
          <a:p>
            <a:pPr algn="ctr"/>
            <a:r>
              <a:rPr lang="en-US" dirty="0" smtClean="0"/>
              <a:t>(window-only)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31790" y="91860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w/ ion deposit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4124" y="1745134"/>
            <a:ext cx="155947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4124" y="3573934"/>
            <a:ext cx="155947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-502361" y="2415545"/>
            <a:ext cx="1758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Window width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861982" y="3550599"/>
            <a:ext cx="0" cy="114300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82246" y="3550599"/>
            <a:ext cx="779736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05152" y="4693599"/>
            <a:ext cx="230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See fluorescence on window’s top surface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79333" y="19909"/>
            <a:ext cx="1880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Imaging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23" y="5018941"/>
            <a:ext cx="3387061" cy="17335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978277" y="5119245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(side view)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14115" y="618511"/>
            <a:ext cx="14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above)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0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504408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516238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526179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516238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526179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516239"/>
            <a:ext cx="1440517" cy="1394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6797" y="23515"/>
            <a:ext cx="3901646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Barium Fluorescence Images</a:t>
            </a: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37788" y="1146907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1146906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1146906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1146906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1146907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1147167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4585" y="485180"/>
            <a:ext cx="1880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w/ focused laser</a:t>
            </a:r>
            <a:endParaRPr lang="en-US" sz="2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850161" y="6210270"/>
            <a:ext cx="6045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Too much optical pumping to detect signal from 1 atom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444899" y="6334125"/>
            <a:ext cx="3903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3581400" y="31242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9306" y="40386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5950"/>
          <a:stretch/>
        </p:blipFill>
        <p:spPr>
          <a:xfrm>
            <a:off x="5174585" y="3106745"/>
            <a:ext cx="3903582" cy="375127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14916" y="207565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814634" y="3587763"/>
            <a:ext cx="2626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999586" y="1009544"/>
            <a:ext cx="0" cy="2494879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14634" y="983090"/>
            <a:ext cx="2006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14916" y="2604225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14916" y="276169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993296" y="1064622"/>
            <a:ext cx="530719" cy="100050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777847" y="1055373"/>
            <a:ext cx="813374" cy="15333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536213" y="1033927"/>
            <a:ext cx="903168" cy="17026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96552" y="1041456"/>
            <a:ext cx="0" cy="2462967"/>
          </a:xfrm>
          <a:prstGeom prst="straightConnector1">
            <a:avLst/>
          </a:prstGeom>
          <a:ln w="38100">
            <a:solidFill>
              <a:srgbClr val="CC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026149" y="2775745"/>
            <a:ext cx="395269" cy="8024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27669" y="2621017"/>
            <a:ext cx="471486" cy="95715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777847" y="2088020"/>
            <a:ext cx="733205" cy="148847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44213" y="1384906"/>
            <a:ext cx="1100228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2(3,4,5)</a:t>
            </a:r>
            <a:endParaRPr lang="en-US" sz="2400" b="1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1874775" y="2868763"/>
            <a:ext cx="112921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(3,4,5)1</a:t>
            </a:r>
            <a:endParaRPr lang="en-US" sz="2400" b="1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1084380" y="2588734"/>
            <a:ext cx="586565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C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21</a:t>
            </a:r>
            <a:endParaRPr lang="en-US" sz="2400" b="1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505589" y="2014467"/>
            <a:ext cx="691433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12</a:t>
            </a:r>
            <a:endParaRPr lang="en-US" sz="2400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8982" y="824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49620" y="3379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550750" y="18852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535117" y="2391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535117" y="2611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45478B04-9585-4293-BAE1-6330C240F327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499" y="76200"/>
            <a:ext cx="349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Optical pumping of Ba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547" y="4036836"/>
            <a:ext cx="446628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Rates in vacuum:</a:t>
            </a:r>
          </a:p>
          <a:p>
            <a:r>
              <a:rPr lang="en-US" sz="2000" dirty="0" smtClean="0">
                <a:solidFill>
                  <a:srgbClr val="8F6B00"/>
                </a:solidFill>
              </a:rPr>
              <a:t>A</a:t>
            </a:r>
            <a:r>
              <a:rPr lang="en-US" sz="2000" baseline="-25000" dirty="0" smtClean="0">
                <a:solidFill>
                  <a:srgbClr val="8F6B00"/>
                </a:solidFill>
              </a:rPr>
              <a:t>21</a:t>
            </a:r>
            <a:r>
              <a:rPr lang="en-US" sz="2000" dirty="0" smtClean="0">
                <a:solidFill>
                  <a:srgbClr val="8F6B00"/>
                </a:solidFill>
              </a:rPr>
              <a:t>=1.2x10</a:t>
            </a:r>
            <a:r>
              <a:rPr lang="en-US" sz="2000" baseline="30000" dirty="0" smtClean="0">
                <a:solidFill>
                  <a:srgbClr val="8F6B00"/>
                </a:solidFill>
              </a:rPr>
              <a:t>8</a:t>
            </a:r>
            <a:r>
              <a:rPr lang="en-US" sz="2000" dirty="0" smtClean="0">
                <a:solidFill>
                  <a:srgbClr val="8F6B00"/>
                </a:solidFill>
              </a:rPr>
              <a:t> s</a:t>
            </a:r>
            <a:r>
              <a:rPr lang="en-US" sz="2000" baseline="30000" dirty="0" smtClean="0">
                <a:solidFill>
                  <a:srgbClr val="8F6B00"/>
                </a:solidFill>
              </a:rPr>
              <a:t>-1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23</a:t>
            </a:r>
            <a:r>
              <a:rPr lang="en-US" sz="2000" dirty="0" smtClean="0">
                <a:solidFill>
                  <a:srgbClr val="FF0000"/>
                </a:solidFill>
              </a:rPr>
              <a:t>=2.5x10</a:t>
            </a:r>
            <a:r>
              <a:rPr lang="en-US" sz="2000" baseline="30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-1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24</a:t>
            </a:r>
            <a:r>
              <a:rPr lang="en-US" sz="2000" dirty="0" smtClean="0">
                <a:solidFill>
                  <a:srgbClr val="FF0000"/>
                </a:solidFill>
              </a:rPr>
              <a:t>=1.1x10</a:t>
            </a:r>
            <a:r>
              <a:rPr lang="en-US" sz="2000" baseline="30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</a:t>
            </a:r>
            <a:r>
              <a:rPr lang="en-US" sz="2000" baseline="30000" dirty="0" smtClean="0">
                <a:solidFill>
                  <a:srgbClr val="FF0000"/>
                </a:solidFill>
              </a:rPr>
              <a:t>1          </a:t>
            </a:r>
            <a:r>
              <a:rPr lang="en-US" sz="2000" i="1" dirty="0" smtClean="0">
                <a:solidFill>
                  <a:srgbClr val="FF0000"/>
                </a:solidFill>
              </a:rPr>
              <a:t>branching ratio 0.003</a:t>
            </a:r>
            <a:endParaRPr lang="en-US" sz="2000" i="1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25</a:t>
            </a:r>
            <a:r>
              <a:rPr lang="en-US" sz="2000" dirty="0" smtClean="0">
                <a:solidFill>
                  <a:srgbClr val="FF0000"/>
                </a:solidFill>
              </a:rPr>
              <a:t>=3.1x10</a:t>
            </a:r>
            <a:r>
              <a:rPr lang="en-US" sz="2000" baseline="30000" dirty="0">
                <a:solidFill>
                  <a:srgbClr val="FF0000"/>
                </a:solidFill>
              </a:rPr>
              <a:t>3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-1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31</a:t>
            </a:r>
            <a:r>
              <a:rPr lang="en-US" sz="2000" dirty="0" smtClean="0"/>
              <a:t>=5 </a:t>
            </a:r>
            <a:r>
              <a:rPr lang="en-US" sz="2000" dirty="0"/>
              <a:t>s</a:t>
            </a:r>
            <a:r>
              <a:rPr lang="en-US" sz="2000" baseline="30000" dirty="0"/>
              <a:t>-1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41</a:t>
            </a:r>
            <a:r>
              <a:rPr lang="en-US" sz="2000" dirty="0" smtClean="0"/>
              <a:t>=0.014 </a:t>
            </a:r>
            <a:r>
              <a:rPr lang="en-US" sz="2000" dirty="0"/>
              <a:t>s</a:t>
            </a:r>
            <a:r>
              <a:rPr lang="en-US" sz="2000" baseline="30000" dirty="0"/>
              <a:t>-</a:t>
            </a:r>
            <a:r>
              <a:rPr lang="en-US" sz="2000" i="1" baseline="30000" dirty="0" smtClean="0"/>
              <a:t>1 </a:t>
            </a:r>
            <a:r>
              <a:rPr lang="en-US" sz="2000" i="1" dirty="0" smtClean="0"/>
              <a:t> very slow metastable decay</a:t>
            </a:r>
            <a:endParaRPr lang="en-US" sz="2000" i="1" dirty="0"/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51</a:t>
            </a:r>
            <a:r>
              <a:rPr lang="en-US" sz="2000" dirty="0" smtClean="0"/>
              <a:t>=0.017 s</a:t>
            </a:r>
            <a:r>
              <a:rPr lang="en-US" sz="2000" baseline="30000" dirty="0" smtClean="0"/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3429000"/>
            <a:ext cx="46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1" name="TextBox 30"/>
          <p:cNvSpPr txBox="1"/>
          <p:nvPr/>
        </p:nvSpPr>
        <p:spPr>
          <a:xfrm>
            <a:off x="2895600" y="773668"/>
            <a:ext cx="63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6s6p</a:t>
            </a:r>
            <a:endParaRPr lang="en-US" baseline="30000" dirty="0"/>
          </a:p>
        </p:txBody>
      </p:sp>
      <p:sp>
        <p:nvSpPr>
          <p:cNvPr id="32" name="TextBox 31"/>
          <p:cNvSpPr txBox="1"/>
          <p:nvPr/>
        </p:nvSpPr>
        <p:spPr>
          <a:xfrm>
            <a:off x="3810000" y="2286000"/>
            <a:ext cx="63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6s5d</a:t>
            </a:r>
            <a:endParaRPr lang="en-US" baseline="30000" dirty="0"/>
          </a:p>
        </p:txBody>
      </p:sp>
      <p:sp>
        <p:nvSpPr>
          <p:cNvPr id="18" name="Right Brace 17"/>
          <p:cNvSpPr/>
          <p:nvPr/>
        </p:nvSpPr>
        <p:spPr>
          <a:xfrm>
            <a:off x="1779421" y="4770744"/>
            <a:ext cx="197635" cy="73141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04456" y="407282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model</a:t>
            </a:r>
            <a:endParaRPr lang="en-US" sz="2400" b="1" i="1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3354728" y="4698038"/>
            <a:ext cx="3048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fluorescence photons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28191" y="255534"/>
                <a:ext cx="4038478" cy="293253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/>
                      </a:rPr>
                      <m:t>=−</m:t>
                    </m:r>
                    <m:r>
                      <a:rPr lang="en-US" sz="1600" b="0" i="1" smtClean="0">
                        <a:latin typeface="Cambria Math"/>
                      </a:rPr>
                      <m:t>𝑊</m:t>
                    </m:r>
                    <m:r>
                      <a:rPr lang="en-US" sz="1600" b="0" i="1" baseline="-25000" smtClean="0">
                        <a:latin typeface="Cambria Math"/>
                      </a:rPr>
                      <m:t>12</m:t>
                    </m:r>
                  </m:oMath>
                </a14:m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1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21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31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3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41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4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51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5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𝑊</m:t>
                    </m:r>
                    <m:r>
                      <a:rPr lang="en-US" sz="1600" i="1" baseline="-25000">
                        <a:latin typeface="Cambria Math"/>
                      </a:rPr>
                      <m:t>12</m:t>
                    </m:r>
                  </m:oMath>
                </a14:m>
                <a:r>
                  <a:rPr lang="en-US" sz="1600" dirty="0"/>
                  <a:t>N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– (A</a:t>
                </a:r>
                <a:r>
                  <a:rPr lang="en-US" sz="1600" baseline="-25000" dirty="0" smtClean="0"/>
                  <a:t>21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23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+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24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+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25</a:t>
                </a:r>
                <a:r>
                  <a:rPr lang="en-US" sz="1600" dirty="0" smtClean="0"/>
                  <a:t>) N</a:t>
                </a:r>
                <a:r>
                  <a:rPr lang="en-US" sz="1600" baseline="-25000" dirty="0" smtClean="0"/>
                  <a:t>2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i="1" baseline="-2500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/>
                  <a:t>A</a:t>
                </a:r>
                <a:r>
                  <a:rPr lang="en-US" sz="1600" baseline="-25000" dirty="0"/>
                  <a:t>23</a:t>
                </a:r>
                <a:r>
                  <a:rPr lang="en-US" sz="1600" dirty="0"/>
                  <a:t>N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31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3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24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41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4</a:t>
                </a:r>
              </a:p>
              <a:p>
                <a:endParaRPr lang="en-US" sz="1600" baseline="-25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25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51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5</a:t>
                </a:r>
              </a:p>
              <a:p>
                <a:endParaRPr lang="en-US" sz="1600" baseline="-25000" dirty="0" smtClean="0"/>
              </a:p>
              <a:p>
                <a:r>
                  <a:rPr lang="en-US" sz="1600" dirty="0"/>
                  <a:t>N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+ 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3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4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5</a:t>
                </a:r>
                <a:r>
                  <a:rPr lang="en-US" sz="1600" dirty="0" smtClean="0"/>
                  <a:t> = </a:t>
                </a: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atoms</a:t>
                </a:r>
                <a:endParaRPr lang="en-US" sz="1600" baseline="-25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191" y="255534"/>
                <a:ext cx="4038478" cy="2932534"/>
              </a:xfrm>
              <a:prstGeom prst="rect">
                <a:avLst/>
              </a:prstGeom>
              <a:blipFill rotWithShape="1">
                <a:blip r:embed="rId3"/>
                <a:stretch>
                  <a:fillRect l="-906" b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999726" y="-27950"/>
            <a:ext cx="149540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Rate Equation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2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38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214916" y="207565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14634" y="3587763"/>
            <a:ext cx="2626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99586" y="1009544"/>
            <a:ext cx="0" cy="2494879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14634" y="983090"/>
            <a:ext cx="2006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214916" y="2604225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214916" y="276169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1993296" y="1064622"/>
            <a:ext cx="530719" cy="100050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777847" y="1055373"/>
            <a:ext cx="813374" cy="15333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536213" y="1033927"/>
            <a:ext cx="903168" cy="17026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96552" y="1041456"/>
            <a:ext cx="0" cy="2462967"/>
          </a:xfrm>
          <a:prstGeom prst="straightConnector1">
            <a:avLst/>
          </a:prstGeom>
          <a:ln w="38100">
            <a:solidFill>
              <a:srgbClr val="CC9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026149" y="2775745"/>
            <a:ext cx="395269" cy="8024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127669" y="2621017"/>
            <a:ext cx="471486" cy="95715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777847" y="2088020"/>
            <a:ext cx="733205" cy="148847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37683" y="1929913"/>
            <a:ext cx="1100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2(3,4,5)</a:t>
            </a:r>
            <a:endParaRPr lang="en-US" sz="240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2529000" y="2981280"/>
            <a:ext cx="11292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(3,4,5)1</a:t>
            </a:r>
            <a:endParaRPr lang="en-US" sz="2400" b="1" baseline="-25000" dirty="0"/>
          </a:p>
        </p:txBody>
      </p:sp>
      <p:sp>
        <p:nvSpPr>
          <p:cNvPr id="70" name="TextBox 69"/>
          <p:cNvSpPr txBox="1"/>
          <p:nvPr/>
        </p:nvSpPr>
        <p:spPr>
          <a:xfrm>
            <a:off x="1084380" y="2588734"/>
            <a:ext cx="586565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C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21</a:t>
            </a:r>
            <a:endParaRPr lang="en-US" sz="2400" b="1" baseline="-25000" dirty="0"/>
          </a:p>
        </p:txBody>
      </p:sp>
      <p:sp>
        <p:nvSpPr>
          <p:cNvPr id="71" name="TextBox 70"/>
          <p:cNvSpPr txBox="1"/>
          <p:nvPr/>
        </p:nvSpPr>
        <p:spPr>
          <a:xfrm>
            <a:off x="505589" y="2014467"/>
            <a:ext cx="691433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12</a:t>
            </a:r>
            <a:endParaRPr lang="en-US" sz="2400" b="1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458982" y="10055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49620" y="3379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550750" y="18852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535117" y="2391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535117" y="2611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 rot="20121926">
            <a:off x="1852276" y="1706308"/>
            <a:ext cx="658721" cy="30880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700313">
            <a:off x="1898340" y="2945194"/>
            <a:ext cx="668558" cy="30880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14157" y="76200"/>
            <a:ext cx="3772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Overcoming optical pumping with re-pump lasers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2396820" y="1033926"/>
            <a:ext cx="903169" cy="1702638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549220" y="1033925"/>
            <a:ext cx="805529" cy="1518569"/>
          </a:xfrm>
          <a:prstGeom prst="straightConnector1">
            <a:avLst/>
          </a:prstGeom>
          <a:ln w="38100">
            <a:solidFill>
              <a:srgbClr val="00CC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701620" y="1041456"/>
            <a:ext cx="516136" cy="973011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 rot="20121926">
            <a:off x="2619904" y="1632749"/>
            <a:ext cx="658721" cy="30880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69754" y="1190252"/>
            <a:ext cx="12974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(3,4,5)2</a:t>
            </a:r>
            <a:endParaRPr lang="en-US" sz="2400" b="1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4421024"/>
            <a:ext cx="3581400" cy="1200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With 3 re-pump lasers, fluorescence does not saturate.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6190"/>
          <a:stretch/>
        </p:blipFill>
        <p:spPr>
          <a:xfrm>
            <a:off x="4667794" y="3252965"/>
            <a:ext cx="3745026" cy="3605035"/>
          </a:xfrm>
          <a:prstGeom prst="rect">
            <a:avLst/>
          </a:prstGeom>
        </p:spPr>
      </p:pic>
      <p:pic>
        <p:nvPicPr>
          <p:cNvPr id="4" name="Picture 3" descr="rate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70" y="261951"/>
            <a:ext cx="3951247" cy="3050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3450411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model</a:t>
            </a:r>
            <a:endParaRPr lang="en-US" sz="2400" b="1" i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2943732" y="4774363"/>
            <a:ext cx="3048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fluorescence photons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186654" y="-39189"/>
            <a:ext cx="28207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Rate Equation w/ re-pumps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4768795" y="1928174"/>
            <a:ext cx="4175955" cy="3352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167445" y="1928174"/>
            <a:ext cx="4175955" cy="3352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39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009745" y="344771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17546" y="4621267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328376" y="2811413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1221" y="4429299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S</a:t>
            </a:r>
            <a:r>
              <a:rPr lang="en-US" sz="2000" b="1" baseline="-25000" dirty="0" smtClean="0"/>
              <a:t>0</a:t>
            </a:r>
            <a:endParaRPr lang="en-US" sz="2000" b="1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67445" y="2500226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6s6p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P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376584" y="3278433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91007" y="3976882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51788" y="2736759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2993" y="3779452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09745" y="3976283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09745" y="4133748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801434" y="2765668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169389" y="2759632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187248" y="344771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222904" y="2360004"/>
            <a:ext cx="69121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5609180" y="2415869"/>
            <a:ext cx="1752010" cy="2155824"/>
          </a:xfrm>
          <a:prstGeom prst="straightConnector1">
            <a:avLst/>
          </a:prstGeom>
          <a:ln w="38100">
            <a:solidFill>
              <a:srgbClr val="B309B7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295049" y="4621267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505879" y="2811413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329291" y="2736759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187248" y="3976283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187248" y="4133748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991619" y="2412761"/>
            <a:ext cx="763865" cy="1709740"/>
          </a:xfrm>
          <a:prstGeom prst="straightConnector1">
            <a:avLst/>
          </a:prstGeom>
          <a:ln w="4699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935509" y="2412761"/>
            <a:ext cx="693186" cy="153596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437895" y="2978832"/>
            <a:ext cx="979755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659.7 nm</a:t>
            </a:r>
            <a:endParaRPr lang="en-US" sz="16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7914115" y="2190727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5d6p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r>
              <a:rPr lang="en-US" sz="1600" baseline="30000" dirty="0" smtClean="0"/>
              <a:t>o</a:t>
            </a:r>
            <a:endParaRPr lang="en-US" sz="1600" baseline="30000" dirty="0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5978937" y="2765668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5836688" y="2765668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7911139" y="2412762"/>
            <a:ext cx="297654" cy="28751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8105377" y="2746026"/>
            <a:ext cx="349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69061" y="2700281"/>
            <a:ext cx="763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(others)</a:t>
            </a:r>
            <a:endParaRPr lang="en-US" sz="1400" dirty="0"/>
          </a:p>
        </p:txBody>
      </p:sp>
      <p:cxnSp>
        <p:nvCxnSpPr>
          <p:cNvPr id="92" name="Straight Arrow Connector 91"/>
          <p:cNvCxnSpPr/>
          <p:nvPr/>
        </p:nvCxnSpPr>
        <p:spPr>
          <a:xfrm flipH="1" flipV="1">
            <a:off x="2328025" y="2765338"/>
            <a:ext cx="710606" cy="1339624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5641" y="228600"/>
            <a:ext cx="891782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Ba MOT produced in vacuum</a:t>
            </a:r>
          </a:p>
          <a:p>
            <a:pPr algn="ctr"/>
            <a:r>
              <a:rPr lang="en-US" sz="2800" b="1" dirty="0"/>
              <a:t>Two effective </a:t>
            </a:r>
            <a:r>
              <a:rPr lang="en-US" sz="2800" b="1" dirty="0" smtClean="0"/>
              <a:t>re-pumping </a:t>
            </a:r>
            <a:r>
              <a:rPr lang="en-US" sz="2800" b="1" dirty="0"/>
              <a:t>schemes demonstrated for </a:t>
            </a:r>
            <a:r>
              <a:rPr lang="en-US" sz="2800" b="1" dirty="0" smtClean="0"/>
              <a:t>MOT</a:t>
            </a:r>
          </a:p>
          <a:p>
            <a:pPr algn="ctr"/>
            <a:r>
              <a:rPr lang="en-US" dirty="0" smtClean="0"/>
              <a:t>De et </a:t>
            </a:r>
            <a:r>
              <a:rPr lang="en-US" dirty="0"/>
              <a:t>a</a:t>
            </a:r>
            <a:r>
              <a:rPr lang="en-US" dirty="0" smtClean="0"/>
              <a:t>l., </a:t>
            </a:r>
            <a:r>
              <a:rPr lang="en-US" dirty="0"/>
              <a:t>PHYSICAL REVIEW A </a:t>
            </a:r>
            <a:r>
              <a:rPr lang="en-US" dirty="0" smtClean="0"/>
              <a:t>79</a:t>
            </a:r>
            <a:r>
              <a:rPr lang="en-US" dirty="0"/>
              <a:t> </a:t>
            </a:r>
            <a:r>
              <a:rPr lang="en-US" dirty="0" smtClean="0"/>
              <a:t>(2009)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2657091" y="2500704"/>
            <a:ext cx="107671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nm,</a:t>
            </a:r>
          </a:p>
          <a:p>
            <a:r>
              <a:rPr lang="en-US" sz="1400" b="1" dirty="0" smtClean="0"/>
              <a:t>1107.6 nm,</a:t>
            </a:r>
          </a:p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1408238" y="4621267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678122" y="4635916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5562600" y="2133600"/>
            <a:ext cx="107671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nm,</a:t>
            </a:r>
          </a:p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4208" y="5562600"/>
            <a:ext cx="8516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~10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 photons/sec achieved</a:t>
            </a:r>
          </a:p>
          <a:p>
            <a:pPr algn="ctr"/>
            <a:r>
              <a:rPr lang="en-US" sz="2400" dirty="0" smtClean="0"/>
              <a:t>We expect similar excitation rate for a focused laser with Ba in SXe.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065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70115" y="4527562"/>
            <a:ext cx="8621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sin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c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cos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and </a:t>
            </a:r>
            <a:r>
              <a:rPr lang="el-GR" sz="2400" dirty="0" smtClean="0"/>
              <a:t>δ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are CP-violating phases.</a:t>
            </a:r>
          </a:p>
          <a:p>
            <a:endParaRPr lang="en-US" sz="2400" dirty="0" smtClean="0"/>
          </a:p>
          <a:p>
            <a:r>
              <a:rPr lang="en-US" sz="2400" dirty="0" smtClean="0"/>
              <a:t>With m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 &lt;&lt; p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, time-evolution is determined by mass squared differences </a:t>
            </a:r>
            <a:r>
              <a:rPr lang="el-GR" sz="2400" dirty="0" smtClean="0"/>
              <a:t>Δ</a:t>
            </a:r>
            <a:r>
              <a:rPr lang="en-US" sz="2400" dirty="0" smtClean="0"/>
              <a:t>m</a:t>
            </a:r>
            <a:r>
              <a:rPr lang="en-US" sz="2400" baseline="-25000" dirty="0"/>
              <a:t>21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= m</a:t>
            </a:r>
            <a:r>
              <a:rPr lang="en-US" sz="2400" baseline="-25000" dirty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– m</a:t>
            </a:r>
            <a:r>
              <a:rPr lang="en-US" sz="2400" baseline="-25000" dirty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and </a:t>
            </a:r>
            <a:r>
              <a:rPr lang="el-GR" sz="2400" dirty="0"/>
              <a:t>Δ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.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Neutrino o</a:t>
            </a:r>
            <a:r>
              <a:rPr lang="en-US" sz="2400" i="1" dirty="0" smtClean="0">
                <a:solidFill>
                  <a:srgbClr val="C00000"/>
                </a:solidFill>
              </a:rPr>
              <a:t>scillation requires non-zero mass squared differences.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411"/>
            <a:ext cx="9144000" cy="19918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Neutrinos interact as flavor states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r>
                  <a:rPr lang="en-US" sz="2400" dirty="0" smtClean="0"/>
                  <a:t>Flavor basis is related to the mass basis 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2400" dirty="0" smtClean="0"/>
                  <a:t> by</a:t>
                </a:r>
              </a:p>
              <a:p>
                <a:r>
                  <a:rPr lang="en-US" sz="2400" dirty="0" smtClean="0"/>
                  <a:t>PMNS matrix: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132" t="-50510" b="-44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2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0" y="2667000"/>
            <a:ext cx="7528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/>
              <a:t>Understand matrix effects on barium fluorescence rates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Overcome optical pumping to achieve high counts/atom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Image single atoms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72395" y="2008908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Plan for this Thesis: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1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8200" y="2522008"/>
            <a:ext cx="67818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139448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2400" b="1" dirty="0"/>
              <a:t>Understand matrix effects on barium </a:t>
            </a:r>
            <a:r>
              <a:rPr lang="en-US" sz="2400" b="1" dirty="0" smtClean="0"/>
              <a:t>fluorescence rates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2"/>
          <a:stretch/>
        </p:blipFill>
        <p:spPr>
          <a:xfrm>
            <a:off x="152400" y="3984494"/>
            <a:ext cx="5030012" cy="2869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3143" y="1143000"/>
            <a:ext cx="415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Focused laser optically pumps </a:t>
            </a:r>
            <a:r>
              <a:rPr lang="en-US" sz="2000" i="1" dirty="0" smtClean="0"/>
              <a:t>too fast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7700" y="2263162"/>
            <a:ext cx="381000" cy="174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6721" y="2588649"/>
            <a:ext cx="6472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en-US" dirty="0" smtClean="0"/>
              <a:t>more uniform laser intensity </a:t>
            </a:r>
            <a:r>
              <a:rPr lang="en-US" b="1" dirty="0" smtClean="0"/>
              <a:t>--&gt;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030A0"/>
                </a:solidFill>
              </a:rPr>
              <a:t>known excitation rate</a:t>
            </a:r>
            <a:r>
              <a:rPr lang="en-US" dirty="0" smtClean="0">
                <a:solidFill>
                  <a:srgbClr val="7030A0"/>
                </a:solidFill>
              </a:rPr>
              <a:t> (w</a:t>
            </a:r>
            <a:r>
              <a:rPr lang="en-US" baseline="-25000" dirty="0" smtClean="0">
                <a:solidFill>
                  <a:srgbClr val="7030A0"/>
                </a:solidFill>
              </a:rPr>
              <a:t>12</a:t>
            </a:r>
            <a:r>
              <a:rPr lang="en-US" dirty="0" smtClean="0">
                <a:solidFill>
                  <a:srgbClr val="7030A0"/>
                </a:solidFill>
              </a:rPr>
              <a:t>)</a:t>
            </a:r>
          </a:p>
          <a:p>
            <a:pPr marL="400050" indent="-400050">
              <a:buAutoNum type="romanLcParenR"/>
            </a:pPr>
            <a:r>
              <a:rPr lang="en-US" dirty="0" smtClean="0"/>
              <a:t>lower laser intensity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ym typeface="Wingdings" panose="05000000000000000000" pitchFamily="2" charset="2"/>
              </a:rPr>
              <a:t>--&gt;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slower optical pumping</a:t>
            </a:r>
            <a:endParaRPr lang="en-US" i="1" dirty="0" smtClean="0">
              <a:solidFill>
                <a:srgbClr val="7030A0"/>
              </a:solidFill>
            </a:endParaRPr>
          </a:p>
          <a:p>
            <a:pPr marL="400050" indent="-400050">
              <a:buAutoNum type="romanLcParenR"/>
            </a:pPr>
            <a:r>
              <a:rPr lang="en-US" dirty="0" smtClean="0"/>
              <a:t>larger area </a:t>
            </a:r>
            <a:r>
              <a:rPr lang="en-US" b="1" dirty="0" smtClean="0"/>
              <a:t>--&gt;</a:t>
            </a:r>
            <a:r>
              <a:rPr lang="en-US" dirty="0" smtClean="0"/>
              <a:t> more atoms </a:t>
            </a:r>
            <a:r>
              <a:rPr lang="en-US" b="1" dirty="0" smtClean="0"/>
              <a:t>--&gt;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030A0"/>
                </a:solidFill>
              </a:rPr>
              <a:t>more signal on short time scales</a:t>
            </a:r>
          </a:p>
          <a:p>
            <a:pPr marL="400050" indent="-400050">
              <a:buAutoNum type="romanLcParenR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772956"/>
            <a:ext cx="478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Fluorescence Decay at Different Laser Intensities: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7463" y="4142288"/>
            <a:ext cx="36576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Compare to model</a:t>
            </a:r>
            <a:r>
              <a:rPr lang="en-US" sz="2400" dirty="0" smtClean="0"/>
              <a:t> to determine matrix-induced decay rates.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/>
          <a:stretch/>
        </p:blipFill>
        <p:spPr>
          <a:xfrm>
            <a:off x="381000" y="847378"/>
            <a:ext cx="1295400" cy="11227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6"/>
          <a:stretch/>
        </p:blipFill>
        <p:spPr>
          <a:xfrm>
            <a:off x="3052618" y="839793"/>
            <a:ext cx="1295399" cy="11303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/>
          <a:stretch/>
        </p:blipFill>
        <p:spPr>
          <a:xfrm>
            <a:off x="1695450" y="847378"/>
            <a:ext cx="1295400" cy="11227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4624" y="2165739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 less (or no) laser </a:t>
            </a:r>
            <a:r>
              <a:rPr lang="en-US" b="1" dirty="0" smtClean="0">
                <a:solidFill>
                  <a:srgbClr val="C00000"/>
                </a:solidFill>
              </a:rPr>
              <a:t>focus: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29" y="5334000"/>
            <a:ext cx="2040667" cy="15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/>
          <p:cNvSpPr/>
          <p:nvPr/>
        </p:nvSpPr>
        <p:spPr>
          <a:xfrm>
            <a:off x="3756167" y="3661679"/>
            <a:ext cx="4653120" cy="2667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6547384" y="1084677"/>
            <a:ext cx="793920" cy="0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249037" y="824247"/>
            <a:ext cx="1298347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77554" y="906281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dye laser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18943" y="1084677"/>
            <a:ext cx="1257277" cy="1180225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518743" y="2321131"/>
            <a:ext cx="4136645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18943" y="2265777"/>
            <a:ext cx="2536444" cy="0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77554" y="2375505"/>
            <a:ext cx="3209552" cy="0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09971" y="900011"/>
            <a:ext cx="161928" cy="451366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13778" y="2007064"/>
            <a:ext cx="0" cy="56958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47384" y="7831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555nm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17268" y="529205"/>
            <a:ext cx="584147" cy="5841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409287" y="621223"/>
            <a:ext cx="400110" cy="4001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83806" y="17232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sample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670302" y="1516765"/>
            <a:ext cx="0" cy="748137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560574" y="1516765"/>
            <a:ext cx="0" cy="858506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>
            <a:off x="8544307" y="805889"/>
            <a:ext cx="151353" cy="710876"/>
          </a:xfrm>
          <a:prstGeom prst="triangle">
            <a:avLst/>
          </a:prstGeom>
          <a:solidFill>
            <a:srgbClr val="00CC00"/>
          </a:solidFill>
          <a:ln w="317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86547">
            <a:off x="8556178" y="807682"/>
            <a:ext cx="85795" cy="725399"/>
          </a:xfrm>
          <a:prstGeom prst="triangl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8587106" y="822090"/>
            <a:ext cx="65756" cy="710876"/>
          </a:xfrm>
          <a:prstGeom prst="triangl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619984" y="1516765"/>
            <a:ext cx="0" cy="858505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04624" y="2128271"/>
            <a:ext cx="320796" cy="37332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342642" y="1502188"/>
            <a:ext cx="533400" cy="615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385817" y="2339851"/>
            <a:ext cx="0" cy="458832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85586" y="2860510"/>
            <a:ext cx="834119" cy="0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217156" y="2673847"/>
            <a:ext cx="320796" cy="37332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195317" y="2088384"/>
            <a:ext cx="381000" cy="46549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222274" y="2765260"/>
            <a:ext cx="363312" cy="190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88687" y="2694150"/>
            <a:ext cx="1007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1550nm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400" b="1" dirty="0" smtClean="0"/>
              <a:t>laser diode</a:t>
            </a:r>
            <a:endParaRPr lang="en-US" sz="1400" b="1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991599" y="1579639"/>
            <a:ext cx="527144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56091" y="1579639"/>
            <a:ext cx="0" cy="718917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58345" y="1348214"/>
            <a:ext cx="320796" cy="36950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95693" y="2134131"/>
            <a:ext cx="320796" cy="36950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142233" y="1542479"/>
            <a:ext cx="858546" cy="864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68500" y="1648179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1064nm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400" b="1" dirty="0" smtClean="0"/>
              <a:t>laser</a:t>
            </a:r>
            <a:endParaRPr lang="en-US" sz="1400" b="1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42</a:t>
            </a:fld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05917" y="4715274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813718" y="5888831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024548" y="4078977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1635" y="5706348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S</a:t>
            </a:r>
            <a:r>
              <a:rPr lang="en-US" sz="2000" b="1" baseline="-25000" dirty="0" smtClean="0"/>
              <a:t>0</a:t>
            </a:r>
            <a:endParaRPr lang="en-US" sz="2000" b="1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5374" y="380426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6s6p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P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7072677" y="4493740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7087100" y="5192189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4847960" y="4004323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79086" y="4994759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5705917" y="5243847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05917" y="540131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497606" y="4033232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865561" y="4027196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6024197" y="4032902"/>
            <a:ext cx="710606" cy="1339624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8600" y="2868374"/>
            <a:ext cx="2133599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1550nm</a:t>
            </a:r>
            <a:r>
              <a:rPr lang="en-US" sz="1400" b="1" dirty="0" smtClean="0"/>
              <a:t> to re-pump 1500.0nm (vacuum) line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-and-</a:t>
            </a:r>
          </a:p>
          <a:p>
            <a:endParaRPr lang="en-US" sz="1400" b="1" dirty="0" smtClean="0"/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1064nm</a:t>
            </a:r>
            <a:r>
              <a:rPr lang="en-US" sz="1400" b="1" dirty="0" smtClean="0"/>
              <a:t> to re-pump both</a:t>
            </a:r>
          </a:p>
          <a:p>
            <a:r>
              <a:rPr lang="en-US" sz="1400" b="1" dirty="0" smtClean="0"/>
              <a:t>1107.6nm</a:t>
            </a:r>
            <a:r>
              <a:rPr lang="en-US" sz="1400" b="1" dirty="0"/>
              <a:t> </a:t>
            </a:r>
            <a:r>
              <a:rPr lang="en-US" sz="1400" b="1" dirty="0" smtClean="0"/>
              <a:t>and 1130.3nm (vacuum) lines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104410" y="5888831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6183671" y="2794073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dichroic filters</a:t>
            </a:r>
            <a:endParaRPr lang="en-US" b="1" i="1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5576318" y="2438400"/>
            <a:ext cx="607353" cy="5173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6118943" y="2604407"/>
            <a:ext cx="129457" cy="25610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 rot="20121926">
            <a:off x="6084318" y="4807491"/>
            <a:ext cx="658721" cy="308804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3290458" y="2375505"/>
            <a:ext cx="1" cy="269705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 rot="20121926">
            <a:off x="5519479" y="4216634"/>
            <a:ext cx="329360" cy="308804"/>
          </a:xfrm>
          <a:prstGeom prst="ellipse">
            <a:avLst/>
          </a:prstGeom>
          <a:noFill/>
          <a:ln w="19050">
            <a:solidFill>
              <a:srgbClr val="0000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3290458" y="5072556"/>
            <a:ext cx="2815624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3290458" y="2134131"/>
            <a:ext cx="76198" cy="2728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81" idx="1"/>
          </p:cNvCxnSpPr>
          <p:nvPr/>
        </p:nvCxnSpPr>
        <p:spPr>
          <a:xfrm>
            <a:off x="4114802" y="3164772"/>
            <a:ext cx="1418000" cy="1155560"/>
          </a:xfrm>
          <a:prstGeom prst="line">
            <a:avLst/>
          </a:prstGeom>
          <a:ln w="1905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6200" y="1051450"/>
            <a:ext cx="2895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Absorption can be broadened</a:t>
            </a:r>
            <a:r>
              <a:rPr lang="en-US" dirty="0" smtClean="0"/>
              <a:t> in SXe</a:t>
            </a:r>
          </a:p>
          <a:p>
            <a:endParaRPr lang="en-US" dirty="0"/>
          </a:p>
          <a:p>
            <a:r>
              <a:rPr lang="en-US" dirty="0" smtClean="0"/>
              <a:t>-&gt; first tried </a:t>
            </a:r>
            <a:r>
              <a:rPr lang="en-US" i="1" dirty="0" smtClean="0"/>
              <a:t>convenient</a:t>
            </a:r>
            <a:r>
              <a:rPr lang="en-US" dirty="0" smtClean="0"/>
              <a:t>    </a:t>
            </a:r>
          </a:p>
          <a:p>
            <a:r>
              <a:rPr lang="en-US" dirty="0"/>
              <a:t> </a:t>
            </a:r>
            <a:r>
              <a:rPr lang="en-US" dirty="0" smtClean="0"/>
              <a:t>   lasers near vacuum re-</a:t>
            </a:r>
          </a:p>
          <a:p>
            <a:r>
              <a:rPr lang="en-US" dirty="0"/>
              <a:t> </a:t>
            </a:r>
            <a:r>
              <a:rPr lang="en-US" dirty="0" smtClean="0"/>
              <a:t>   pump wavelengths: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232743" y="15567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2)  Overcome optical pumping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32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998" y="5021406"/>
            <a:ext cx="7239001" cy="1175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/>
          <a:stretch/>
        </p:blipFill>
        <p:spPr>
          <a:xfrm>
            <a:off x="644606" y="680680"/>
            <a:ext cx="5770947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791" y="960405"/>
            <a:ext cx="3733800" cy="682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5914" y="1593669"/>
            <a:ext cx="206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curve is a separate deposit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7237"/>
            <a:ext cx="638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Results from convenient re-pump search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61697" y="1955143"/>
            <a:ext cx="3689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Integrated fluorescence counts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57257" y="2923639"/>
            <a:ext cx="272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00CC"/>
                </a:solidFill>
              </a:rPr>
              <a:t>*this needs to be repeated/confirmed</a:t>
            </a:r>
            <a:endParaRPr lang="en-US" sz="2400" b="1" i="1" dirty="0">
              <a:solidFill>
                <a:srgbClr val="00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005" y="5420771"/>
            <a:ext cx="7203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Model comparisons will help inform which re-pump(s) are needed</a:t>
            </a:r>
            <a:r>
              <a:rPr lang="en-US" sz="2000" dirty="0" smtClean="0"/>
              <a:t>, especially desired since more expensive lasers will be needed.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66005" y="5115971"/>
            <a:ext cx="533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Looks like off-resonant/incomplete re-pump.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47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876800" y="3719464"/>
            <a:ext cx="3962400" cy="27558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152400" y="3721118"/>
            <a:ext cx="4572000" cy="2755882"/>
          </a:xfrm>
          <a:prstGeom prst="rect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6" y="3982071"/>
            <a:ext cx="1566735" cy="17779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84274" y="6453051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6167" y="15567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)  Image single atoms!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16" y="149888"/>
            <a:ext cx="2386858" cy="2593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8463" y="484990"/>
            <a:ext cx="227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of 3 dye molecules in SXe: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485" y="167640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</a:t>
            </a:r>
            <a:r>
              <a:rPr lang="en-US" b="1" i="1" dirty="0" smtClean="0">
                <a:solidFill>
                  <a:srgbClr val="0000CC"/>
                </a:solidFill>
              </a:rPr>
              <a:t>more focused laser will be required</a:t>
            </a:r>
            <a:r>
              <a:rPr lang="en-US" dirty="0" smtClean="0"/>
              <a:t>,</a:t>
            </a:r>
          </a:p>
          <a:p>
            <a:r>
              <a:rPr lang="en-US" dirty="0" smtClean="0"/>
              <a:t>imaging will require sufficient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Optical resolution vs. density of ion deposit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Collection efficiency vs. fluorescence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4336" y="3182896"/>
            <a:ext cx="421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CC"/>
                </a:solidFill>
              </a:rPr>
              <a:t>May need to improve some elements: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9111" y="3940987"/>
            <a:ext cx="2286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98293" y="5506756"/>
            <a:ext cx="2286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095" y="3756321"/>
            <a:ext cx="182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Collection optics: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3028414" y="4736219"/>
            <a:ext cx="45719" cy="269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86175" y="5365688"/>
            <a:ext cx="237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SXe laser (w/ Ba)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220922" y="3821805"/>
            <a:ext cx="125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 finger </a:t>
            </a:r>
          </a:p>
          <a:p>
            <a:r>
              <a:rPr lang="en-US" dirty="0" smtClean="0"/>
              <a:t>clamps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6353" y="449307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Barium fluorescence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626893" y="4055287"/>
            <a:ext cx="55451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102745" y="4956404"/>
            <a:ext cx="668441" cy="4888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04698" y="3739439"/>
            <a:ext cx="123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source: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83" y="4144970"/>
            <a:ext cx="2438868" cy="15647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796624"/>
            <a:ext cx="1461730" cy="74228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477000" y="5063399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Low-rate Ba</a:t>
            </a:r>
            <a:r>
              <a:rPr lang="en-US" baseline="30000" dirty="0" smtClean="0"/>
              <a:t>+</a:t>
            </a:r>
            <a:r>
              <a:rPr lang="en-US" dirty="0" smtClean="0"/>
              <a:t> source </a:t>
            </a:r>
          </a:p>
          <a:p>
            <a:r>
              <a:rPr lang="en-US" dirty="0" smtClean="0"/>
              <a:t>w/ alpha-recoil counter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196" y="5918026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CC"/>
                </a:solidFill>
              </a:rPr>
              <a:t>* will also require bypassing spectrometer</a:t>
            </a:r>
            <a:endParaRPr lang="en-US" i="1" dirty="0">
              <a:solidFill>
                <a:srgbClr val="0000CC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4699" y="5779526"/>
            <a:ext cx="378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CC"/>
                </a:solidFill>
              </a:rPr>
              <a:t>* better ion count will help determine tagging efficiency/neutralization %</a:t>
            </a:r>
            <a:endParaRPr lang="en-US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conclusions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Summarized study of neutrinos by neutrinoless double beta decay in EXO</a:t>
            </a:r>
          </a:p>
          <a:p>
            <a:r>
              <a:rPr lang="en-US" dirty="0" smtClean="0"/>
              <a:t>We have made a lot of progress toward understanding barium fluorescence in solid xenon, with remaining tasks:</a:t>
            </a:r>
          </a:p>
          <a:p>
            <a:pPr lvl="1"/>
            <a:r>
              <a:rPr lang="en-US" dirty="0" smtClean="0"/>
              <a:t>Understanding rate changes in SXe</a:t>
            </a:r>
          </a:p>
          <a:p>
            <a:pPr lvl="1"/>
            <a:r>
              <a:rPr lang="en-US" dirty="0" smtClean="0"/>
              <a:t>Overcoming optical pumping</a:t>
            </a:r>
          </a:p>
          <a:p>
            <a:pPr lvl="1"/>
            <a:r>
              <a:rPr lang="en-US" dirty="0" smtClean="0"/>
              <a:t>Imaging single atoms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"/>
          <a:stretch/>
        </p:blipFill>
        <p:spPr>
          <a:xfrm>
            <a:off x="1267819" y="677047"/>
            <a:ext cx="7876181" cy="61809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1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56" y="0"/>
            <a:ext cx="665174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391848" cy="2387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4508"/>
            <a:ext cx="3657599" cy="29962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2394" y="44503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6266"/>
            <a:ext cx="659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mixing measurements given Normal (Inverted) Hierarchy:</a:t>
            </a:r>
            <a:endParaRPr lang="en-US" b="1" i="1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037286" y="3185643"/>
            <a:ext cx="255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Mass Hierarchy</a:t>
            </a:r>
            <a:endParaRPr lang="en-US" b="1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1" y="-8930"/>
            <a:ext cx="2694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Much yet to learn…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6" y="3154849"/>
            <a:ext cx="2065317" cy="2945615"/>
          </a:xfrm>
          <a:prstGeom prst="rect">
            <a:avLst/>
          </a:prstGeom>
          <a:ln w="3175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76201" y="459266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What is the fundamental nature of neutrinos?                                                                        (How is their mass generated, and why is it so small?  Are they Majorana or Dirac particles?)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is the absolute mass scale of the neutrinos?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Do they violate CP and/or Lepton Number conservation?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395" y="2207734"/>
            <a:ext cx="7977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method:  </a:t>
            </a:r>
            <a:r>
              <a:rPr lang="en-US" sz="2400" b="1" i="1" dirty="0" smtClean="0">
                <a:solidFill>
                  <a:srgbClr val="C00000"/>
                </a:solidFill>
              </a:rPr>
              <a:t>search for Neutrinoless Double Beta Decay </a:t>
            </a:r>
            <a:r>
              <a:rPr lang="en-US" sz="2400" b="1" dirty="0" smtClean="0">
                <a:solidFill>
                  <a:srgbClr val="C00000"/>
                </a:solidFill>
              </a:rPr>
              <a:t>(0</a:t>
            </a:r>
            <a:r>
              <a:rPr lang="el-GR" sz="2400" b="1" dirty="0" smtClean="0">
                <a:solidFill>
                  <a:srgbClr val="C00000"/>
                </a:solidFill>
              </a:rPr>
              <a:t>νββ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5992" y="2878284"/>
            <a:ext cx="662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 of this decay would: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prove that neutrinos are Majorana fermions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measure absolute neutrino mass in the form of effective electron-neutrino mass: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where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𝑒𝑖</m:t>
                        </m:r>
                        <m:r>
                          <a:rPr lang="en-US" b="0" i="1" baseline="30000" smtClean="0">
                            <a:latin typeface="Cambria Math"/>
                          </a:rPr>
                          <m:t>2 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blipFill rotWithShape="1">
                <a:blip r:embed="rId4"/>
                <a:stretch>
                  <a:fillRect l="-2118" t="-119672" r="-471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76" r="-57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9" y="1848615"/>
            <a:ext cx="1592363" cy="2271075"/>
          </a:xfrm>
          <a:prstGeom prst="rect">
            <a:avLst/>
          </a:prstGeom>
          <a:ln w="31750">
            <a:solidFill>
              <a:srgbClr val="0000C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79" y="1848615"/>
            <a:ext cx="1583714" cy="2258739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8709" y="31411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3FCC"/>
                </a:solidFill>
              </a:rPr>
              <a:t>EXO-200:</a:t>
            </a:r>
            <a:endParaRPr lang="en-US" sz="4000" b="1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~200-kg.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249198</TotalTime>
  <Words>2053</Words>
  <Application>Microsoft Office PowerPoint</Application>
  <PresentationFormat>On-screen Show (4:3)</PresentationFormat>
  <Paragraphs>493</Paragraphs>
  <Slides>48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1533</cp:revision>
  <dcterms:created xsi:type="dcterms:W3CDTF">2012-10-02T17:04:30Z</dcterms:created>
  <dcterms:modified xsi:type="dcterms:W3CDTF">2015-11-30T23:25:50Z</dcterms:modified>
</cp:coreProperties>
</file>